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64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2F437A"/>
    <a:srgbClr val="3AA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5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C7098-78DE-4A18-AFEE-F2917CC45C41}" type="datetimeFigureOut">
              <a:rPr lang="en-IN" smtClean="0"/>
              <a:t>09-08-2022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BAFE-5194-443C-BB69-F5D164CA9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671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34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52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3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518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38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66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08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57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281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04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17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9AE83-B0AA-4064-9593-92E8B25C1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61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15603" y="-1115603"/>
            <a:ext cx="6912794" cy="91440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24" y="131345"/>
            <a:ext cx="2458316" cy="51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318147"/>
            <a:ext cx="1800224" cy="2377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309" y="1426762"/>
            <a:ext cx="4514832" cy="636969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842655" y="572428"/>
            <a:ext cx="6913418" cy="131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nstantia" panose="02030602050306030303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494234" y="572428"/>
            <a:ext cx="6151417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International Conference on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tantia" panose="02030602050306030303" pitchFamily="18" charset="0"/>
              </a:rPr>
              <a:t>Swasthavritta &amp; Yoga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1866" y="2106538"/>
            <a:ext cx="608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Organized by Department of Swasthavritta &amp; Yoga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2494234" y="2466334"/>
            <a:ext cx="6622473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dirty="0">
                <a:solidFill>
                  <a:srgbClr val="000000"/>
                </a:solidFill>
                <a:latin typeface="Constantia" panose="02030602050306030303" pitchFamily="18" charset="0"/>
              </a:rPr>
              <a:t>KAHER’s Shri B. M. </a:t>
            </a:r>
            <a:r>
              <a:rPr lang="en-US" altLang="en-US" sz="1900" dirty="0" err="1">
                <a:solidFill>
                  <a:srgbClr val="000000"/>
                </a:solidFill>
                <a:latin typeface="Constantia" panose="02030602050306030303" pitchFamily="18" charset="0"/>
              </a:rPr>
              <a:t>Kankanawadi</a:t>
            </a:r>
            <a:r>
              <a:rPr lang="en-US" altLang="en-US" sz="1900" dirty="0">
                <a:solidFill>
                  <a:srgbClr val="000000"/>
                </a:solidFill>
                <a:latin typeface="Constantia" panose="02030602050306030303" pitchFamily="18" charset="0"/>
              </a:rPr>
              <a:t> Ayurveda </a:t>
            </a:r>
            <a:r>
              <a:rPr lang="en-US" altLang="en-US" sz="1900" dirty="0" err="1">
                <a:solidFill>
                  <a:srgbClr val="000000"/>
                </a:solidFill>
                <a:latin typeface="Constantia" panose="02030602050306030303" pitchFamily="18" charset="0"/>
              </a:rPr>
              <a:t>Mahavidyalaya</a:t>
            </a:r>
            <a:endParaRPr lang="en-IN" altLang="en-US" sz="1900" dirty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6287" y="5135634"/>
            <a:ext cx="4981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Your name and affiliation here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0620" y="3272347"/>
            <a:ext cx="80254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Give the title of the case report here, name of disease to be specified.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018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7463" y="609600"/>
            <a:ext cx="8147051" cy="8483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Observations at the midpoints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5727" y="1664958"/>
            <a:ext cx="8147051" cy="436459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Record the outcomes that were </a:t>
            </a:r>
            <a:r>
              <a:rPr lang="en-US" dirty="0" smtClean="0"/>
              <a:t>observed </a:t>
            </a:r>
            <a:r>
              <a:rPr lang="en-US" dirty="0" smtClean="0"/>
              <a:t>in the course of your treatment.   </a:t>
            </a:r>
          </a:p>
          <a:p>
            <a:r>
              <a:rPr lang="en-US" dirty="0" smtClean="0"/>
              <a:t>Clearly indicate the subjective and objective parameters of assessment. </a:t>
            </a:r>
          </a:p>
          <a:p>
            <a:r>
              <a:rPr lang="en-US" dirty="0" smtClean="0"/>
              <a:t>Include results of any investigations that were conducted. 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03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6539" y="762000"/>
            <a:ext cx="8147051" cy="740168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Progress of the treatment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189349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</a:t>
            </a:r>
            <a:r>
              <a:rPr lang="en-US" dirty="0" smtClean="0"/>
              <a:t>ummarize how the patient responded to your treatment, whether the condition aggravated or subsided, whether treatments were modified and so on.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250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539" y="533400"/>
            <a:ext cx="8147051" cy="93927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Outcomes at Endpoint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8998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Record the outcomes that were observed at the last visit of the patient.   </a:t>
            </a:r>
          </a:p>
          <a:p>
            <a:r>
              <a:rPr lang="en-US" dirty="0" smtClean="0"/>
              <a:t>Clearly indicate the subjective and objective parameters of assessment. </a:t>
            </a:r>
          </a:p>
          <a:p>
            <a:r>
              <a:rPr lang="en-US" dirty="0" smtClean="0"/>
              <a:t>Include results of any investigations that were conducted.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9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791" y="685800"/>
            <a:ext cx="8147051" cy="78687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BT AT Comparison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62509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Compare the objective and subjective observations at baseline and end point indicating improvement or deterioration.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07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7463" y="914400"/>
            <a:ext cx="8147051" cy="55827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CONCLUSIONS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2799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Explain your impressions on the effect of the treatment given. To what extent did it help to give relief to the patient. </a:t>
            </a:r>
          </a:p>
          <a:p>
            <a:r>
              <a:rPr lang="en-US" dirty="0" smtClean="0"/>
              <a:t>Are you sure that the effect, whether positive or negative was due to your treatment or do you think some other factors may have played a role? For instance, was the effect purely by chance?.</a:t>
            </a:r>
          </a:p>
          <a:p>
            <a:r>
              <a:rPr lang="en-US" dirty="0" smtClean="0"/>
              <a:t>Was the patient simultaneously on other treatments? If so, to what extent did your treatment contribute to the outcomes?.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21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7463" y="914400"/>
            <a:ext cx="8147051" cy="55827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Acknowledgements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76246"/>
            <a:ext cx="8229600" cy="4525963"/>
          </a:xfrm>
        </p:spPr>
        <p:txBody>
          <a:bodyPr/>
          <a:lstStyle/>
          <a:p>
            <a:r>
              <a:rPr lang="en-US" dirty="0" smtClean="0"/>
              <a:t>Acknowledge by name the people who helped you to prepare this case report.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27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2</a:t>
            </a:fld>
            <a:endParaRPr lang="en-IN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Certificate of Authenticity</a:t>
            </a:r>
            <a:br>
              <a:rPr lang="en-US" dirty="0" smtClean="0"/>
            </a:br>
            <a:r>
              <a:rPr lang="en-US" sz="2700" dirty="0"/>
              <a:t>Available in downloads in the webpage </a:t>
            </a:r>
            <a:br>
              <a:rPr lang="en-US" sz="2700" dirty="0"/>
            </a:br>
            <a:r>
              <a:rPr lang="en-US" sz="2700" dirty="0"/>
              <a:t>kleayurworld.edu.in 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67002"/>
            <a:ext cx="8229600" cy="34591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Paste the scanned copy here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Without this certificate, Presentations will not be allowed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6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6751" y="927342"/>
            <a:ext cx="8147051" cy="6098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BASELINE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8475" y="1916842"/>
            <a:ext cx="8147051" cy="4364598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Char char="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Record the outcomes that were observed at the beginning of your treatment.   </a:t>
            </a:r>
          </a:p>
          <a:p>
            <a:r>
              <a:rPr lang="en-US" dirty="0" smtClean="0"/>
              <a:t>Clearly indicate the subjective and objective parameters of assessment. </a:t>
            </a:r>
          </a:p>
          <a:p>
            <a:r>
              <a:rPr lang="en-US" dirty="0" smtClean="0"/>
              <a:t>Include results of any investigations that were conducted. </a:t>
            </a:r>
          </a:p>
          <a:p>
            <a:pPr marL="0" indent="0" algn="ctr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13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45708" y="858327"/>
            <a:ext cx="8147051" cy="78687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Description of Patient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44449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* Name of Patient – </a:t>
            </a:r>
          </a:p>
          <a:p>
            <a:pPr>
              <a:buNone/>
            </a:pPr>
            <a:r>
              <a:rPr lang="en-US" dirty="0" smtClean="0"/>
              <a:t>     Age                      - </a:t>
            </a:r>
          </a:p>
          <a:p>
            <a:pPr>
              <a:buNone/>
            </a:pPr>
            <a:r>
              <a:rPr lang="en-US" dirty="0" smtClean="0"/>
              <a:t>     Gender               - </a:t>
            </a:r>
          </a:p>
          <a:p>
            <a:pPr>
              <a:buNone/>
            </a:pPr>
            <a:r>
              <a:rPr lang="en-US" dirty="0" smtClean="0"/>
              <a:t>     Nationality        - </a:t>
            </a:r>
          </a:p>
          <a:p>
            <a:pPr>
              <a:buNone/>
            </a:pPr>
            <a:r>
              <a:rPr lang="en-US" dirty="0" smtClean="0"/>
              <a:t>     State                   - </a:t>
            </a:r>
          </a:p>
          <a:p>
            <a:pPr>
              <a:buNone/>
            </a:pPr>
            <a:r>
              <a:rPr lang="en-US" dirty="0" smtClean="0"/>
              <a:t>     District               - </a:t>
            </a:r>
          </a:p>
          <a:p>
            <a:r>
              <a:rPr lang="en-US" dirty="0" smtClean="0"/>
              <a:t>Appearance    - </a:t>
            </a:r>
          </a:p>
          <a:p>
            <a:r>
              <a:rPr lang="en-US" dirty="0" smtClean="0"/>
              <a:t>Physical and mental disposition -</a:t>
            </a:r>
          </a:p>
          <a:p>
            <a:r>
              <a:rPr lang="en-US" dirty="0" smtClean="0"/>
              <a:t>Occupation and socio-economic status –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0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791" y="685800"/>
            <a:ext cx="8147051" cy="78687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Complaints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031520"/>
            <a:ext cx="8229600" cy="4525963"/>
          </a:xfrm>
        </p:spPr>
        <p:txBody>
          <a:bodyPr/>
          <a:lstStyle/>
          <a:p>
            <a:r>
              <a:rPr lang="en-IN" dirty="0" smtClean="0"/>
              <a:t> Presenting Complaints</a:t>
            </a:r>
            <a:endParaRPr lang="en-US" dirty="0" smtClean="0"/>
          </a:p>
          <a:p>
            <a:r>
              <a:rPr lang="en-US" dirty="0" smtClean="0"/>
              <a:t>Please note that here you should describe the problem as perceived by the patient and not your assessment.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84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957" y="990600"/>
            <a:ext cx="8147051" cy="46732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Findings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9701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Please describe your findings both subjective and objective.</a:t>
            </a:r>
          </a:p>
          <a:p>
            <a:r>
              <a:rPr lang="en-US" dirty="0" smtClean="0"/>
              <a:t>You can also mention the results of any investigations that were performed or available at the time of consultation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40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957" y="609600"/>
            <a:ext cx="8147051" cy="848324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Histories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7355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 this section, you can mention the relevant personal and family history-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0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8475" y="685800"/>
            <a:ext cx="8147051" cy="772124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Diagnosis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4174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Please provide the clinical diagnosis that you arrived at – </a:t>
            </a:r>
          </a:p>
          <a:p>
            <a:pPr algn="just"/>
            <a:r>
              <a:rPr lang="en-US" dirty="0" smtClean="0"/>
              <a:t>In case of biomedical (allopathic diagnosis)  Also specify whether you arrived at the diagnosis yourself or it was pre-diagnosed by an Allopathic physician –</a:t>
            </a:r>
          </a:p>
          <a:p>
            <a:pPr algn="just"/>
            <a:r>
              <a:rPr lang="en-US" dirty="0" smtClean="0"/>
              <a:t>Please give a brief description of </a:t>
            </a:r>
            <a:r>
              <a:rPr lang="en-US" dirty="0" err="1" smtClean="0"/>
              <a:t>Ayurvedic</a:t>
            </a:r>
            <a:r>
              <a:rPr lang="en-US" dirty="0" smtClean="0"/>
              <a:t> diagnosis.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3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3966"/>
            <a:ext cx="9144000" cy="265111"/>
          </a:xfrm>
          <a:prstGeom prst="rect">
            <a:avLst/>
          </a:prstGeom>
          <a:gradFill flip="none" rotWithShape="1">
            <a:gsLst>
              <a:gs pos="0">
                <a:srgbClr val="3AA436"/>
              </a:gs>
              <a:gs pos="100000">
                <a:srgbClr val="2F437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326" y="40944"/>
            <a:ext cx="853128" cy="112674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2507" y="685800"/>
            <a:ext cx="8147051" cy="764316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Treatment Plan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8475" y="1643503"/>
            <a:ext cx="8147051" cy="4724349"/>
          </a:xfrm>
        </p:spPr>
        <p:txBody>
          <a:bodyPr>
            <a:noAutofit/>
          </a:bodyPr>
          <a:lstStyle/>
          <a:p>
            <a:r>
              <a:rPr lang="en-US" dirty="0" smtClean="0"/>
              <a:t>Provide the details of the treatment that was started after the first consultation.</a:t>
            </a:r>
          </a:p>
          <a:p>
            <a:r>
              <a:rPr lang="en-US" dirty="0" smtClean="0"/>
              <a:t>Provide briefly your justification for choosing the treatments.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18-11-2022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Swathayu 2K22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AE83-B0AA-4064-9593-92E8B25C186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4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1350</TotalTime>
  <Words>542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Constantia</vt:lpstr>
      <vt:lpstr>Wingdings 2</vt:lpstr>
      <vt:lpstr>Office Theme</vt:lpstr>
      <vt:lpstr>PowerPoint Presentation</vt:lpstr>
      <vt:lpstr>Certificate of Authenticity Available in downloads in the webpage  kleayurworld.edu.in </vt:lpstr>
      <vt:lpstr>BASELINE</vt:lpstr>
      <vt:lpstr>Description of Patient</vt:lpstr>
      <vt:lpstr>Complaints</vt:lpstr>
      <vt:lpstr>Findings</vt:lpstr>
      <vt:lpstr>Histories</vt:lpstr>
      <vt:lpstr>Diagnosis</vt:lpstr>
      <vt:lpstr>Treatment Plan</vt:lpstr>
      <vt:lpstr>PowerPoint Presentation</vt:lpstr>
      <vt:lpstr>Progress of the treatment</vt:lpstr>
      <vt:lpstr>Outcomes at Endpoint</vt:lpstr>
      <vt:lpstr>BT AT Comparison</vt:lpstr>
      <vt:lpstr>CONCLUSIONS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Shruthi</dc:creator>
  <cp:lastModifiedBy>Shruthi</cp:lastModifiedBy>
  <cp:revision>33</cp:revision>
  <dcterms:created xsi:type="dcterms:W3CDTF">2022-07-01T11:25:51Z</dcterms:created>
  <dcterms:modified xsi:type="dcterms:W3CDTF">2022-08-09T05:48:36Z</dcterms:modified>
</cp:coreProperties>
</file>